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1" r:id="rId4"/>
    <p:sldId id="263" r:id="rId5"/>
    <p:sldId id="265" r:id="rId6"/>
    <p:sldId id="269" r:id="rId7"/>
    <p:sldId id="273" r:id="rId8"/>
    <p:sldId id="274" r:id="rId9"/>
    <p:sldId id="264" r:id="rId10"/>
    <p:sldId id="267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CC00"/>
    <a:srgbClr val="FF5050"/>
    <a:srgbClr val="FF9933"/>
    <a:srgbClr val="CCFF33"/>
    <a:srgbClr val="FFCCFF"/>
    <a:srgbClr val="CCFFFF"/>
    <a:srgbClr val="FFCCCC"/>
    <a:srgbClr val="FF9999"/>
    <a:srgbClr val="99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62756" y="5229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latin typeface="+mj-lt"/>
              </a:rPr>
              <a:t>Автор проекта: учитель </a:t>
            </a:r>
            <a:r>
              <a:rPr lang="ru-RU" sz="1600" dirty="0">
                <a:latin typeface="+mj-lt"/>
              </a:rPr>
              <a:t>русского языка и </a:t>
            </a:r>
            <a:r>
              <a:rPr lang="ru-RU" sz="1600" dirty="0" smtClean="0">
                <a:latin typeface="+mj-lt"/>
              </a:rPr>
              <a:t>литературы</a:t>
            </a:r>
          </a:p>
          <a:p>
            <a:pPr algn="r"/>
            <a:r>
              <a:rPr lang="ru-RU" sz="1600" dirty="0" smtClean="0">
                <a:latin typeface="+mj-lt"/>
              </a:rPr>
              <a:t>Суханова </a:t>
            </a:r>
            <a:r>
              <a:rPr lang="ru-RU" sz="1600" dirty="0">
                <a:latin typeface="+mj-lt"/>
              </a:rPr>
              <a:t>Елена Васильевна</a:t>
            </a:r>
            <a:endParaRPr lang="ru-RU" sz="1600" dirty="0">
              <a:effectLst/>
              <a:latin typeface="+mj-lt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1214277" y="183485"/>
            <a:ext cx="6696361" cy="84587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ctr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Microsoft YaHei" pitchFamily="2"/>
                <a:cs typeface="Mangal" pitchFamily="2"/>
              </a:rPr>
              <a:t>Муниципальное </a:t>
            </a:r>
            <a:r>
              <a:rPr lang="ru-RU" sz="16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+mj-lt"/>
                <a:ea typeface="Microsoft YaHei" pitchFamily="2"/>
                <a:cs typeface="Mangal" pitchFamily="2"/>
              </a:rPr>
              <a:t>автономное общеобразовательное </a:t>
            </a: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Microsoft YaHei" pitchFamily="2"/>
                <a:cs typeface="Mangal" pitchFamily="2"/>
              </a:rPr>
              <a:t>учреждение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+mj-lt"/>
                <a:ea typeface="Microsoft YaHei" pitchFamily="2"/>
                <a:cs typeface="Mangal" pitchFamily="2"/>
              </a:rPr>
              <a:t>средняя </a:t>
            </a: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Microsoft YaHei" pitchFamily="2"/>
                <a:cs typeface="Mangal" pitchFamily="2"/>
              </a:rPr>
              <a:t>общеобразовательная школа № 87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Microsoft YaHei" pitchFamily="2"/>
                <a:cs typeface="Mangal" pitchFamily="2"/>
              </a:rPr>
              <a:t>Чкаловского района города Екатеринбурга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4005" y="2557988"/>
            <a:ext cx="81369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«Нестандартные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уроки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русского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языка и литературы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условие повышения качества знаний учащихся»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148478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i="1" dirty="0"/>
              <a:t>Для изучения языка гораздо важнее</a:t>
            </a:r>
          </a:p>
          <a:p>
            <a:pPr algn="r"/>
            <a:r>
              <a:rPr lang="ru-RU" sz="1600" i="1" dirty="0"/>
              <a:t>свободная любознательность,</a:t>
            </a:r>
          </a:p>
          <a:p>
            <a:pPr algn="r"/>
            <a:r>
              <a:rPr lang="ru-RU" sz="1600" i="1" dirty="0"/>
              <a:t>чем грозная необходимость.</a:t>
            </a:r>
          </a:p>
          <a:p>
            <a:pPr algn="r"/>
            <a:r>
              <a:rPr lang="ru-RU" sz="1600" i="1" dirty="0"/>
              <a:t>Августин </a:t>
            </a:r>
            <a:r>
              <a:rPr lang="ru-RU" sz="1600" i="1" dirty="0" err="1"/>
              <a:t>Аврелий</a:t>
            </a:r>
            <a:endParaRPr lang="ru-RU" sz="1600" i="1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373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 bwMode="auto">
          <a:xfrm>
            <a:off x="2940599" y="2998521"/>
            <a:ext cx="2736304" cy="9144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Обучение вне стен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классной комнаты</a:t>
            </a:r>
          </a:p>
        </p:txBody>
      </p:sp>
      <p:sp>
        <p:nvSpPr>
          <p:cNvPr id="8" name="Стрелка вправо 7"/>
          <p:cNvSpPr/>
          <p:nvPr/>
        </p:nvSpPr>
        <p:spPr bwMode="auto">
          <a:xfrm>
            <a:off x="5857884" y="3207547"/>
            <a:ext cx="428628" cy="556070"/>
          </a:xfrm>
          <a:prstGeom prst="rightArrow">
            <a:avLst/>
          </a:prstGeom>
          <a:gradFill rotWithShape="1">
            <a:gsLst>
              <a:gs pos="0">
                <a:srgbClr val="00B0F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3964777" y="4066066"/>
            <a:ext cx="714380" cy="642942"/>
          </a:xfrm>
          <a:prstGeom prst="downArrow">
            <a:avLst/>
          </a:prstGeom>
          <a:gradFill rotWithShape="1">
            <a:gsLst>
              <a:gs pos="0">
                <a:srgbClr val="00B0F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Стрелка влево 11"/>
          <p:cNvSpPr/>
          <p:nvPr/>
        </p:nvSpPr>
        <p:spPr bwMode="auto">
          <a:xfrm>
            <a:off x="2288064" y="3137090"/>
            <a:ext cx="574069" cy="571504"/>
          </a:xfrm>
          <a:prstGeom prst="leftArrow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2">
                  <a:alpha val="14999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Стрелка вверх 13"/>
          <p:cNvSpPr/>
          <p:nvPr/>
        </p:nvSpPr>
        <p:spPr bwMode="auto">
          <a:xfrm>
            <a:off x="3929058" y="2285992"/>
            <a:ext cx="785818" cy="642942"/>
          </a:xfrm>
          <a:prstGeom prst="upArrow">
            <a:avLst/>
          </a:prstGeom>
          <a:gradFill rotWithShape="1">
            <a:gsLst>
              <a:gs pos="0">
                <a:srgbClr val="00B0F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3889372" y="1814498"/>
            <a:ext cx="914400" cy="342896"/>
          </a:xfrm>
          <a:prstGeom prst="roundRect">
            <a:avLst/>
          </a:prstGeom>
          <a:gradFill rotWithShape="1">
            <a:gsLst>
              <a:gs pos="0">
                <a:srgbClr val="00B0F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Цели</a:t>
            </a: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6390695" y="3161536"/>
            <a:ext cx="1464479" cy="714380"/>
          </a:xfrm>
          <a:prstGeom prst="roundRect">
            <a:avLst/>
          </a:prstGeom>
          <a:gradFill rotWithShape="1">
            <a:gsLst>
              <a:gs pos="0">
                <a:srgbClr val="00B0F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Опыт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проведения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1067742" y="3264129"/>
            <a:ext cx="1200002" cy="442906"/>
          </a:xfrm>
          <a:prstGeom prst="roundRect">
            <a:avLst/>
          </a:prstGeom>
          <a:gradFill rotWithShape="1">
            <a:gsLst>
              <a:gs pos="0">
                <a:srgbClr val="00B0F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+mj-lt"/>
              </a:rPr>
              <a:t>Методы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2" name="Содержимое 21"/>
          <p:cNvSpPr>
            <a:spLocks noGrp="1"/>
          </p:cNvSpPr>
          <p:nvPr>
            <p:ph idx="1"/>
          </p:nvPr>
        </p:nvSpPr>
        <p:spPr bwMode="auto">
          <a:xfrm>
            <a:off x="3071802" y="4602690"/>
            <a:ext cx="2500330" cy="648072"/>
          </a:xfrm>
          <a:prstGeom prst="roundRect">
            <a:avLst/>
          </a:prstGeom>
          <a:gradFill rotWithShape="1">
            <a:gsLst>
              <a:gs pos="0">
                <a:srgbClr val="00B0F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Формы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представления работы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4" name="Соединительная линия уступом 23"/>
          <p:cNvCxnSpPr/>
          <p:nvPr/>
        </p:nvCxnSpPr>
        <p:spPr bwMode="auto">
          <a:xfrm rot="5400000" flipH="1" flipV="1">
            <a:off x="7761722" y="2374102"/>
            <a:ext cx="950135" cy="516720"/>
          </a:xfrm>
          <a:prstGeom prst="bentConnector3">
            <a:avLst>
              <a:gd name="adj1" fmla="val 50000"/>
            </a:avLst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 стрелкой 25"/>
          <p:cNvCxnSpPr>
            <a:stCxn id="20" idx="3"/>
          </p:cNvCxnSpPr>
          <p:nvPr/>
        </p:nvCxnSpPr>
        <p:spPr bwMode="auto">
          <a:xfrm flipV="1">
            <a:off x="7855174" y="3390144"/>
            <a:ext cx="250034" cy="128582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hape 30"/>
          <p:cNvCxnSpPr>
            <a:stCxn id="20" idx="0"/>
          </p:cNvCxnSpPr>
          <p:nvPr/>
        </p:nvCxnSpPr>
        <p:spPr bwMode="auto">
          <a:xfrm rot="16200000" flipH="1">
            <a:off x="7106859" y="3177612"/>
            <a:ext cx="1300178" cy="1268026"/>
          </a:xfrm>
          <a:prstGeom prst="curvedConnector3">
            <a:avLst>
              <a:gd name="adj1" fmla="val -17582"/>
            </a:avLst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headEnd type="arrow"/>
            <a:tailEnd type="arrow"/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Стрелка вправо 35"/>
          <p:cNvSpPr/>
          <p:nvPr/>
        </p:nvSpPr>
        <p:spPr bwMode="auto">
          <a:xfrm rot="20099294">
            <a:off x="7984166" y="2609015"/>
            <a:ext cx="428628" cy="484632"/>
          </a:xfrm>
          <a:prstGeom prst="rightArrow">
            <a:avLst/>
          </a:prstGeom>
          <a:gradFill rotWithShape="1">
            <a:gsLst>
              <a:gs pos="0">
                <a:srgbClr val="7030A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6072198" y="1342909"/>
            <a:ext cx="2931601" cy="1198217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100000">
                <a:schemeClr val="bg2">
                  <a:alpha val="14999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 smtClean="0"/>
              <a:t>Историческая игра</a:t>
            </a:r>
          </a:p>
          <a:p>
            <a:pPr algn="ctr"/>
            <a:r>
              <a:rPr lang="ru-RU" sz="2000" dirty="0" err="1" smtClean="0"/>
              <a:t>Пустыньские</a:t>
            </a:r>
            <a:r>
              <a:rPr lang="ru-RU" sz="2000" dirty="0" smtClean="0"/>
              <a:t> экспедиции</a:t>
            </a:r>
          </a:p>
          <a:p>
            <a:pPr algn="ctr"/>
            <a:r>
              <a:rPr lang="ru-RU" sz="2000" dirty="0" smtClean="0"/>
              <a:t>Гений места</a:t>
            </a:r>
          </a:p>
          <a:p>
            <a:pPr algn="ctr"/>
            <a:r>
              <a:rPr lang="ru-RU" sz="2000" dirty="0" smtClean="0"/>
              <a:t>Парковый урок</a:t>
            </a:r>
            <a:endParaRPr lang="ru-RU" sz="2000" dirty="0"/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-5801" y="1215389"/>
            <a:ext cx="3275856" cy="1198218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100000">
                <a:schemeClr val="bg2">
                  <a:alpha val="14999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Наблюдение </a:t>
            </a:r>
            <a:r>
              <a:rPr lang="ru-RU" sz="2000" dirty="0" smtClean="0">
                <a:latin typeface="+mj-lt"/>
              </a:rPr>
              <a:t>Эксперимент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Экскурсия  </a:t>
            </a:r>
            <a:r>
              <a:rPr lang="ru-RU" sz="2000" dirty="0" smtClean="0">
                <a:latin typeface="+mj-lt"/>
              </a:rPr>
              <a:t>Исследование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Квест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 </a:t>
            </a:r>
            <a:r>
              <a:rPr lang="ru-RU" sz="2000" dirty="0" smtClean="0">
                <a:latin typeface="+mj-lt"/>
              </a:rPr>
              <a:t>Игра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Приключения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+mj-lt"/>
              </a:rPr>
              <a:t>экспедиции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Стрелка вверх 41"/>
          <p:cNvSpPr/>
          <p:nvPr/>
        </p:nvSpPr>
        <p:spPr bwMode="auto">
          <a:xfrm>
            <a:off x="3953663" y="1045304"/>
            <a:ext cx="785818" cy="642942"/>
          </a:xfrm>
          <a:prstGeom prst="upArrow">
            <a:avLst/>
          </a:prstGeom>
          <a:gradFill rotWithShape="1">
            <a:gsLst>
              <a:gs pos="0">
                <a:srgbClr val="CC66FF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Стрелка вниз 42"/>
          <p:cNvSpPr/>
          <p:nvPr/>
        </p:nvSpPr>
        <p:spPr bwMode="auto">
          <a:xfrm>
            <a:off x="3989382" y="5250762"/>
            <a:ext cx="714380" cy="642942"/>
          </a:xfrm>
          <a:prstGeom prst="downArrow">
            <a:avLst/>
          </a:prstGeom>
          <a:gradFill rotWithShape="1">
            <a:gsLst>
              <a:gs pos="0">
                <a:srgbClr val="7030A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1000100" y="0"/>
            <a:ext cx="7072362" cy="914400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100000">
                <a:schemeClr val="bg2">
                  <a:alpha val="14999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Самостоятельность, умение решать проблемы,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+mj-lt"/>
              </a:rPr>
              <a:t>Развитие любознательности, умение преодолевать трудности,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+mj-lt"/>
              </a:rPr>
              <a:t>умение работать в группе, преодоление пассивности в учебе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977505" y="5805264"/>
            <a:ext cx="7000924" cy="914400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100000">
                <a:schemeClr val="bg2">
                  <a:alpha val="14999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Клип, газета, радиопередача, эссе,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сравнительная таблица,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рисунок,  карта знаний, диаграмма, доклад, репортаж, коллаж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Стрелка вправо 22"/>
          <p:cNvSpPr/>
          <p:nvPr/>
        </p:nvSpPr>
        <p:spPr bwMode="auto">
          <a:xfrm rot="13213813">
            <a:off x="533307" y="2595805"/>
            <a:ext cx="428628" cy="484632"/>
          </a:xfrm>
          <a:prstGeom prst="rightArrow">
            <a:avLst/>
          </a:prstGeom>
          <a:gradFill rotWithShape="1">
            <a:gsLst>
              <a:gs pos="0">
                <a:srgbClr val="7030A0"/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45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Спасибо за</a:t>
            </a:r>
            <a:br>
              <a:rPr lang="ru-RU" sz="8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8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внимание!</a:t>
            </a:r>
            <a:endParaRPr lang="ru-RU" sz="8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332656"/>
            <a:ext cx="49320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i="1" dirty="0" smtClean="0">
                <a:latin typeface="+mj-lt"/>
              </a:rPr>
              <a:t>«Надо </a:t>
            </a:r>
            <a:r>
              <a:rPr lang="ru-RU" sz="2000" i="1" dirty="0">
                <a:latin typeface="+mj-lt"/>
              </a:rPr>
              <a:t>прогнать с уроков бога сна Морфея</a:t>
            </a:r>
            <a:endParaRPr lang="ru-RU" sz="2000" dirty="0">
              <a:latin typeface="+mj-lt"/>
            </a:endParaRPr>
          </a:p>
          <a:p>
            <a:pPr algn="r"/>
            <a:r>
              <a:rPr lang="ru-RU" sz="2000" i="1" dirty="0">
                <a:latin typeface="+mj-lt"/>
              </a:rPr>
              <a:t>и чаще приглашать бога смеха </a:t>
            </a:r>
            <a:r>
              <a:rPr lang="ru-RU" sz="2000" i="1" dirty="0" err="1" smtClean="0">
                <a:latin typeface="+mj-lt"/>
              </a:rPr>
              <a:t>Момуса</a:t>
            </a:r>
            <a:r>
              <a:rPr lang="ru-RU" sz="2000" i="1" dirty="0" smtClean="0">
                <a:latin typeface="+mj-lt"/>
              </a:rPr>
              <a:t>».</a:t>
            </a:r>
            <a:endParaRPr lang="ru-RU" sz="2000" dirty="0">
              <a:latin typeface="+mj-lt"/>
            </a:endParaRPr>
          </a:p>
          <a:p>
            <a:pPr algn="r"/>
            <a:r>
              <a:rPr lang="ru-RU" sz="2000" b="1" i="1" dirty="0">
                <a:latin typeface="+mj-lt"/>
              </a:rPr>
              <a:t>Ш.А. </a:t>
            </a:r>
            <a:r>
              <a:rPr lang="ru-RU" sz="2000" b="1" i="1" dirty="0" err="1">
                <a:latin typeface="+mj-lt"/>
              </a:rPr>
              <a:t>Амонашвили</a:t>
            </a:r>
            <a:r>
              <a:rPr lang="ru-RU" sz="2000" b="1" i="1" dirty="0">
                <a:latin typeface="+mj-lt"/>
              </a:rPr>
              <a:t>.</a:t>
            </a:r>
            <a:endParaRPr lang="ru-RU" sz="20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61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876236"/>
            <a:ext cx="3132137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71966" y="37128"/>
            <a:ext cx="48381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+mj-lt"/>
              </a:rPr>
              <a:t>Нестандартный урок</a:t>
            </a:r>
            <a:endParaRPr lang="ru-RU" sz="4000" b="1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855" y="758508"/>
            <a:ext cx="87584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литературе характеризуется как форма специально организованного общения, психологическое воздействие которого основано на активных методах обучения.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86" y="2505839"/>
            <a:ext cx="3033713" cy="18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431" y="3861048"/>
            <a:ext cx="3033713" cy="18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567" y="4976812"/>
            <a:ext cx="3033713" cy="18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81512"/>
            <a:ext cx="2154237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0510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1966" y="37128"/>
            <a:ext cx="50962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+mj-lt"/>
              </a:rPr>
              <a:t>Нестандартные уроки</a:t>
            </a:r>
            <a:endParaRPr lang="ru-RU" sz="4000" b="1" dirty="0"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1638"/>
            <a:ext cx="2759075" cy="18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497556"/>
            <a:ext cx="2759075" cy="18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52736"/>
            <a:ext cx="2759075" cy="18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781327"/>
            <a:ext cx="2759075" cy="18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007" y="560321"/>
            <a:ext cx="2759075" cy="18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470" y="4481512"/>
            <a:ext cx="2257425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12-конечная звезда 3"/>
          <p:cNvSpPr/>
          <p:nvPr/>
        </p:nvSpPr>
        <p:spPr>
          <a:xfrm>
            <a:off x="1432828" y="3233655"/>
            <a:ext cx="3158230" cy="2246512"/>
          </a:xfrm>
          <a:prstGeom prst="star12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Благоприятно воздействуют на развитие творческих способностей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12-конечная звезда 14"/>
          <p:cNvSpPr/>
          <p:nvPr/>
        </p:nvSpPr>
        <p:spPr>
          <a:xfrm>
            <a:off x="0" y="4891622"/>
            <a:ext cx="3168352" cy="1966378"/>
          </a:xfrm>
          <a:prstGeom prst="star12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Способствуют глубокому и последовательному усвоению материала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12-конечная звезда 15"/>
          <p:cNvSpPr/>
          <p:nvPr/>
        </p:nvSpPr>
        <p:spPr>
          <a:xfrm>
            <a:off x="6303773" y="2385094"/>
            <a:ext cx="2807572" cy="2119935"/>
          </a:xfrm>
          <a:prstGeom prst="star12">
            <a:avLst/>
          </a:prstGeom>
          <a:solidFill>
            <a:srgbClr val="59A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Развивают логическое мышление; творческие способности учащихся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12-конечная звезда 16"/>
          <p:cNvSpPr/>
          <p:nvPr/>
        </p:nvSpPr>
        <p:spPr>
          <a:xfrm>
            <a:off x="3704118" y="4686567"/>
            <a:ext cx="3168352" cy="1966378"/>
          </a:xfrm>
          <a:prstGeom prst="star12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Организуют связь с другими видами искусства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12-конечная звезда 17"/>
          <p:cNvSpPr/>
          <p:nvPr/>
        </p:nvSpPr>
        <p:spPr>
          <a:xfrm>
            <a:off x="3514027" y="2390533"/>
            <a:ext cx="3168352" cy="1966378"/>
          </a:xfrm>
          <a:prstGeom prst="star12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Проявляют интерес к предмету, любознательность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56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16632"/>
            <a:ext cx="8208912" cy="3046988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rgbClr val="CC66FF"/>
              </a:gs>
            </a:gsLst>
            <a:lin ang="5400000" scaled="1"/>
          </a:gradFill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 smtClean="0"/>
              <a:t>Разработать и внедрить </a:t>
            </a:r>
            <a:r>
              <a:rPr lang="ru-RU" sz="2400" dirty="0"/>
              <a:t>в образовательный процесс модели «Нестандартные уроки русского языка и литературы как средство повышения качества </a:t>
            </a:r>
            <a:r>
              <a:rPr lang="ru-RU" sz="2400" dirty="0" err="1"/>
              <a:t>обученности</a:t>
            </a:r>
            <a:r>
              <a:rPr lang="ru-RU" sz="2400" dirty="0"/>
              <a:t> учащихся» через интеграцию урочной и внеурочной деятельности, способствующей реализации системно - </a:t>
            </a:r>
            <a:r>
              <a:rPr lang="ru-RU" sz="2400" dirty="0" err="1"/>
              <a:t>деятельностного</a:t>
            </a:r>
            <a:r>
              <a:rPr lang="ru-RU" sz="2400" dirty="0"/>
              <a:t> подхода для успешного развития и социализации обучающихся.</a:t>
            </a:r>
            <a:endParaRPr lang="ru-RU" sz="2400" dirty="0"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573016"/>
            <a:ext cx="6048672" cy="2554545"/>
          </a:xfrm>
          <a:prstGeom prst="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проекта: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dirty="0"/>
              <a:t>1. Повысить качество знаний учащихся по русскому языку и литературе.</a:t>
            </a:r>
          </a:p>
          <a:p>
            <a:r>
              <a:rPr lang="ru-RU" sz="2000" dirty="0"/>
              <a:t>2. Представить практический опыт по внедрению нестандартных уроков (разработка методических материалов).</a:t>
            </a:r>
          </a:p>
          <a:p>
            <a:r>
              <a:rPr lang="ru-RU" sz="2000" dirty="0"/>
              <a:t>3. Разработать инструментарий для измерения личностного роста </a:t>
            </a:r>
            <a:r>
              <a:rPr lang="ru-RU" sz="2000" dirty="0" smtClean="0"/>
              <a:t>учащихся.</a:t>
            </a:r>
            <a:endParaRPr lang="ru-RU" sz="2000" dirty="0">
              <a:effectLst/>
            </a:endParaRPr>
          </a:p>
        </p:txBody>
      </p:sp>
      <p:pic>
        <p:nvPicPr>
          <p:cNvPr id="8194" name="Picture 2" descr="http://chernikova-yuliya.umi.ru/images/cms/data/libraria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068960"/>
            <a:ext cx="2132667" cy="3789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1450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04392" y="104984"/>
            <a:ext cx="45352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Этапы реализации </a:t>
            </a:r>
            <a:r>
              <a:rPr lang="ru-RU" sz="2800" b="1" dirty="0" smtClean="0"/>
              <a:t>проекта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12747053"/>
              </p:ext>
            </p:extLst>
          </p:nvPr>
        </p:nvGraphicFramePr>
        <p:xfrm>
          <a:off x="27032" y="663104"/>
          <a:ext cx="9036496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695"/>
                <a:gridCol w="690380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</a:rPr>
                        <a:t>I этап: подготовительный.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</a:rPr>
                        <a:t>Цель: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подготовить условия для создания системы уроков в рамках проекта.</a:t>
                      </a: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F0"/>
                        </a:gs>
                        <a:gs pos="100000">
                          <a:srgbClr val="FFCCCC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solidFill>
                            <a:schemeClr val="tx1"/>
                          </a:solidFill>
                        </a:rPr>
                        <a:t>Задачи: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-изучить нормативную базу;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-провести семинары, направленные на обучение коллег, составить план работы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-разработать, обсудить и утвердить план-сетку учебных, нестандартных уроков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-разработать, обсудить и утвердить план-сетку внеурочной деятельности по русскому языку и литературе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-проанализировать условия реализации проекта, внести изменения в рабочие программы по русскому языку и литературе.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F0"/>
                        </a:gs>
                        <a:gs pos="100000">
                          <a:srgbClr val="FFCCCC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</a:rPr>
                        <a:t>II этап: реализационный.    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</a:rPr>
                        <a:t>Цель: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реализация программы по созданию системы уроков в рамках проекта.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F0"/>
                        </a:gs>
                        <a:gs pos="100000">
                          <a:srgbClr val="FFCCCC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solidFill>
                            <a:schemeClr val="tx1"/>
                          </a:solidFill>
                        </a:rPr>
                        <a:t>Задачи: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провести учебные и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внеучебные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занятия по русскому языку и литературе,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применяя нестандартные формы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провести консультации для педагогов, разработать методические рекомендации;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изучить динамику (1 раз в четверть);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составить индивидуальный план-траекторию.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итоговое мероприятие: Фестиваль «Язык - культура — творчество» (апрель 2017 года).</a:t>
                      </a:r>
                      <a:endParaRPr lang="ru-RU" sz="1400" b="0" i="1" dirty="0" smtClean="0">
                        <a:effectLst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F0"/>
                        </a:gs>
                        <a:gs pos="100000">
                          <a:srgbClr val="FFCCCC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</a:rPr>
                        <a:t>III этап: аналитический.                                          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</a:rPr>
                        <a:t>Цель: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анализ итогов реализации проекта.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F0"/>
                        </a:gs>
                        <a:gs pos="100000">
                          <a:srgbClr val="FFCCCC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</a:rPr>
                        <a:t>Задачи: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подвести итоги внедрения проекта;</a:t>
                      </a:r>
                    </a:p>
                    <a:p>
                      <a:pPr lvl="0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представить практический опыт по внедрению нестандартных уроков на МО, педсоветах;</a:t>
                      </a:r>
                    </a:p>
                    <a:p>
                      <a:pPr lvl="0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систематизировать, провести коррекцию затруднений в реализации проекта;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спланировать работу на следующий период.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F0"/>
                        </a:gs>
                        <a:gs pos="100000">
                          <a:srgbClr val="FFCCCC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6772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7744" y="0"/>
            <a:ext cx="483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Классификация уроков</a:t>
            </a:r>
            <a:endParaRPr lang="ru-RU" sz="3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1525670"/>
              </p:ext>
            </p:extLst>
          </p:nvPr>
        </p:nvGraphicFramePr>
        <p:xfrm>
          <a:off x="179512" y="764704"/>
          <a:ext cx="8712969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563"/>
                <a:gridCol w="2610918"/>
                <a:gridCol w="43044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Основания 	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	Цели 	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	Формы 	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Опора на фантазию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Становление творческих способностей при работе с содержанием учебного материала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Урок – сказка, урок творчества, урок изобретательства, урок-творческий отчет, урок – выставка, урок – «удивительное рядом», урок фантастического проекта, урок – сюрприз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Имитация каких – либо занятий или видов работ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Расширение кругозора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Экскурсия, заочная экскурсия, прогулка, гостиная, путешествие в прошлое (будущее), путешествие по стране, поездка на поезде, защита проектов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Состязательно – игровая основа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Стимулирование познавательного интереса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Урок – игра, урок – КВН, урок – эстафета, урок – конкурс, урок – соревнование, урок – журнал, урок – викторина</a:t>
                      </a:r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9064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22358780"/>
              </p:ext>
            </p:extLst>
          </p:nvPr>
        </p:nvGraphicFramePr>
        <p:xfrm>
          <a:off x="179512" y="764704"/>
          <a:ext cx="885698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275"/>
                <a:gridCol w="2654073"/>
                <a:gridCol w="43756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Основания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	Цели 	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	Формы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Трансформация стандартных способов организации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нестандартных умений учебной работы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Парный опрос, экспресс – опрос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Оригинальная организация учебного материала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Становление способностей к учебному общению, сопереживанию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взаимного обучения, урок открытых мыслей, урок – дидактическая игра, урок – интервью, урок – коммуникативная атака, урок – мозговой штурм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Аналогия с организованными событиями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Приобщение к активным формам внешкольной жизни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аукцион, урок – посвящение, урок – футбольный матч, урок – кроссворд, урок – суд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267744" y="0"/>
            <a:ext cx="483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Классификация уроков</a:t>
            </a:r>
            <a:endParaRPr lang="ru-RU" sz="3600" b="1" dirty="0"/>
          </a:p>
        </p:txBody>
      </p:sp>
    </p:spTree>
    <p:extLst>
      <p:ext uri="{BB962C8B-B14F-4D97-AF65-F5344CB8AC3E}">
        <p14:creationId xmlns="" xmlns:p14="http://schemas.microsoft.com/office/powerpoint/2010/main" val="116766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Типология уроков в нестандартной форме в соответствии с типологией традиционного </a:t>
            </a:r>
            <a:r>
              <a:rPr lang="ru-RU" sz="2800" b="1" dirty="0" smtClean="0"/>
              <a:t>урока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02525863"/>
              </p:ext>
            </p:extLst>
          </p:nvPr>
        </p:nvGraphicFramePr>
        <p:xfrm>
          <a:off x="179512" y="1282919"/>
          <a:ext cx="878497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493"/>
                <a:gridCol w="614948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Классические типы уроков</a:t>
                      </a:r>
                      <a:endParaRPr lang="ru-RU" sz="18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Нетрадиционные типы уроков</a:t>
                      </a:r>
                      <a:endParaRPr lang="ru-RU" sz="18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Уроки изучения нового учебного материала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эврика                 Урок открытых мыслей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сказка                  Урок – игра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лекция                 Урок – диалог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Уроки совершенствования знаний, умений и навыков.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турнир                 Урок – спектакль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семинар               Урок – лаборатория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сказка                  Урок – игра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волшебный конверт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Уроки обобщения и систематизации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диспут                   Урок – зачет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творчества              Урок – спектакль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Комбинированные уроки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фантазия              Урок – соревнование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конкурс                Урок – конференция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игра                       Урок – суд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Уроки контроля и коррекции знаний, умений и навыков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взаимного обучения         Урок КВН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путешествие        Урок – аукцион знаний</a:t>
                      </a:r>
                    </a:p>
                    <a:p>
                      <a:pPr rtl="0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– конкурс                 Урок – конференция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29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B3"/>
            </a:gs>
            <a:gs pos="17000">
              <a:srgbClr val="99CCFF"/>
            </a:gs>
            <a:gs pos="33000">
              <a:srgbClr val="66FF99"/>
            </a:gs>
            <a:gs pos="98333">
              <a:srgbClr val="FFCCFF"/>
            </a:gs>
            <a:gs pos="2000">
              <a:srgbClr val="CC66FF"/>
            </a:gs>
            <a:gs pos="66000">
              <a:srgbClr val="FF9999"/>
            </a:gs>
            <a:gs pos="82000">
              <a:srgbClr val="FF99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Олег\Desktop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824" y="3212976"/>
            <a:ext cx="5910943" cy="34712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332655"/>
            <a:ext cx="7451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/>
              <a:t>«Обучение вне классной комнаты»</a:t>
            </a:r>
            <a:endParaRPr lang="ru-RU" sz="3600" dirty="0"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468" y="997203"/>
            <a:ext cx="8695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«</a:t>
            </a:r>
            <a:r>
              <a:rPr lang="ru-RU" sz="2800" dirty="0"/>
              <a:t>Идите в поле, в парк, пейте из источника мысли, и эта живая вода сделает ваших питомцев мудрыми; исследователями, пытливыми, любознательными людьми и поэтами» </a:t>
            </a:r>
            <a:endParaRPr lang="ru-RU" sz="2800" dirty="0" smtClean="0"/>
          </a:p>
          <a:p>
            <a:pPr algn="r"/>
            <a:r>
              <a:rPr lang="ru-RU" sz="2400" dirty="0" smtClean="0"/>
              <a:t>В.А</a:t>
            </a:r>
            <a:r>
              <a:rPr lang="ru-RU" sz="2400" dirty="0"/>
              <a:t>. </a:t>
            </a:r>
            <a:r>
              <a:rPr lang="ru-RU" sz="2400" dirty="0" smtClean="0"/>
              <a:t>Сухомлинский </a:t>
            </a:r>
            <a:r>
              <a:rPr lang="ru-RU" sz="2400" dirty="0"/>
              <a:t>«Сердце отдаю детям» </a:t>
            </a:r>
          </a:p>
          <a:p>
            <a:endParaRPr lang="ru-RU" sz="2400" dirty="0">
              <a:effectLst/>
            </a:endParaRPr>
          </a:p>
        </p:txBody>
      </p:sp>
      <p:pic>
        <p:nvPicPr>
          <p:cNvPr id="1026" name="Picture 2" descr="http://ds95.ucoz.ru/_si/0/124876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85" y="4097187"/>
            <a:ext cx="3570285" cy="25870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328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872</Words>
  <Application>Microsoft Office PowerPoint</Application>
  <PresentationFormat>Экран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 Суханов</dc:creator>
  <cp:lastModifiedBy>Учитель</cp:lastModifiedBy>
  <cp:revision>19</cp:revision>
  <dcterms:created xsi:type="dcterms:W3CDTF">2016-06-28T13:27:13Z</dcterms:created>
  <dcterms:modified xsi:type="dcterms:W3CDTF">2016-06-29T08:36:15Z</dcterms:modified>
</cp:coreProperties>
</file>