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203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890364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61527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42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028762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7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54283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994164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553858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052939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969639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03543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qrcoder.ru/code/?https%3A%2F%2Fdocs.google.com%2Fdocument%2Fd%2F1eVOaEDYBX79O6n6yWX6x_iRlhr7kwHgYTqIiME6Ex_k%2Fedit%3Fusp%3Dsharing&amp;4&amp;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kwkr1BwIO7W2XstcOmjj7SGtNIGlhrYvvshdfbBrII/edit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index.php?overview&amp;s=&amp;category=0&amp;tool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qrcode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hanovaelena.ucoz.com/index/instrukcija_provedenija_qr_kvesta_intellektualnyj_ring/0-17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uhanovaelena.ucoz.com/index/qr_kvest_puteshestvie_po_arkhipelagu_russkogo_jazyka/0-1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8475" y="1095925"/>
            <a:ext cx="7438500" cy="1963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400" dirty="0">
                <a:latin typeface="+mn-lt"/>
              </a:rPr>
              <a:t>Использование мобильных и QR-технологий в образовательном процессе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241744" y="3446111"/>
            <a:ext cx="3798000" cy="1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sz="1800" dirty="0"/>
              <a:t>Автор: </a:t>
            </a:r>
            <a:r>
              <a:rPr lang="ru" sz="1800" dirty="0" smtClean="0"/>
              <a:t>Суханова Елена Васильевна,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sz="1800" dirty="0" smtClean="0"/>
              <a:t> </a:t>
            </a:r>
            <a:r>
              <a:rPr lang="ru" sz="1800" dirty="0"/>
              <a:t>учитель русского языка и литературы ГБОУ СОШ № 319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015" y="3328511"/>
            <a:ext cx="1258500" cy="12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43225" y="0"/>
            <a:ext cx="6433200" cy="4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 dirty="0"/>
              <a:t>Маршрутный лист команды</a:t>
            </a:r>
          </a:p>
        </p:txBody>
      </p:sp>
      <p:sp>
        <p:nvSpPr>
          <p:cNvPr id="168" name="Shape 168"/>
          <p:cNvSpPr/>
          <p:nvPr/>
        </p:nvSpPr>
        <p:spPr>
          <a:xfrm>
            <a:off x="4750676" y="900424"/>
            <a:ext cx="4271774" cy="1916347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dirty="0"/>
              <a:t>Маршрутный лист команды распечатывается на бумажном носителе по количеству команд. Выдаётся перед началом игры, помогает определить последовательность действий учащихся.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dirty="0"/>
              <a:t>Команда заполняет маршрутный лист в течение игры.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23012"/>
              </p:ext>
            </p:extLst>
          </p:nvPr>
        </p:nvGraphicFramePr>
        <p:xfrm>
          <a:off x="0" y="1090606"/>
          <a:ext cx="4256689" cy="2014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6666">
                  <a:extLst>
                    <a:ext uri="{9D8B030D-6E8A-4147-A177-3AD203B41FA5}">
                      <a16:colId xmlns:a16="http://schemas.microsoft.com/office/drawing/2014/main" val="2397454898"/>
                    </a:ext>
                  </a:extLst>
                </a:gridCol>
                <a:gridCol w="681263">
                  <a:extLst>
                    <a:ext uri="{9D8B030D-6E8A-4147-A177-3AD203B41FA5}">
                      <a16:colId xmlns:a16="http://schemas.microsoft.com/office/drawing/2014/main" val="3144650715"/>
                    </a:ext>
                  </a:extLst>
                </a:gridCol>
                <a:gridCol w="619210">
                  <a:extLst>
                    <a:ext uri="{9D8B030D-6E8A-4147-A177-3AD203B41FA5}">
                      <a16:colId xmlns:a16="http://schemas.microsoft.com/office/drawing/2014/main" val="964381752"/>
                    </a:ext>
                  </a:extLst>
                </a:gridCol>
                <a:gridCol w="619647">
                  <a:extLst>
                    <a:ext uri="{9D8B030D-6E8A-4147-A177-3AD203B41FA5}">
                      <a16:colId xmlns:a16="http://schemas.microsoft.com/office/drawing/2014/main" val="656184561"/>
                    </a:ext>
                  </a:extLst>
                </a:gridCol>
                <a:gridCol w="740693">
                  <a:extLst>
                    <a:ext uri="{9D8B030D-6E8A-4147-A177-3AD203B41FA5}">
                      <a16:colId xmlns:a16="http://schemas.microsoft.com/office/drawing/2014/main" val="3568717436"/>
                    </a:ext>
                  </a:extLst>
                </a:gridCol>
                <a:gridCol w="619210">
                  <a:extLst>
                    <a:ext uri="{9D8B030D-6E8A-4147-A177-3AD203B41FA5}">
                      <a16:colId xmlns:a16="http://schemas.microsoft.com/office/drawing/2014/main" val="4142998744"/>
                    </a:ext>
                  </a:extLst>
                </a:gridCol>
              </a:tblGrid>
              <a:tr h="322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задание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задание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задание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задание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745693"/>
                  </a:ext>
                </a:extLst>
              </a:tr>
              <a:tr h="250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Морфология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276182"/>
                  </a:ext>
                </a:extLst>
              </a:tr>
              <a:tr h="2472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Лексика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71818"/>
                  </a:ext>
                </a:extLst>
              </a:tr>
              <a:tr h="322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Словообразование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285186"/>
                  </a:ext>
                </a:extLst>
              </a:tr>
              <a:tr h="241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Грамматика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137035"/>
                  </a:ext>
                </a:extLst>
              </a:tr>
              <a:tr h="245377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17382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84473"/>
              </p:ext>
            </p:extLst>
          </p:nvPr>
        </p:nvGraphicFramePr>
        <p:xfrm>
          <a:off x="3846786" y="3119732"/>
          <a:ext cx="4666591" cy="19523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7296">
                  <a:extLst>
                    <a:ext uri="{9D8B030D-6E8A-4147-A177-3AD203B41FA5}">
                      <a16:colId xmlns:a16="http://schemas.microsoft.com/office/drawing/2014/main" val="780304996"/>
                    </a:ext>
                  </a:extLst>
                </a:gridCol>
                <a:gridCol w="752676">
                  <a:extLst>
                    <a:ext uri="{9D8B030D-6E8A-4147-A177-3AD203B41FA5}">
                      <a16:colId xmlns:a16="http://schemas.microsoft.com/office/drawing/2014/main" val="2031410631"/>
                    </a:ext>
                  </a:extLst>
                </a:gridCol>
                <a:gridCol w="752676">
                  <a:extLst>
                    <a:ext uri="{9D8B030D-6E8A-4147-A177-3AD203B41FA5}">
                      <a16:colId xmlns:a16="http://schemas.microsoft.com/office/drawing/2014/main" val="3829167227"/>
                    </a:ext>
                  </a:extLst>
                </a:gridCol>
                <a:gridCol w="752676">
                  <a:extLst>
                    <a:ext uri="{9D8B030D-6E8A-4147-A177-3AD203B41FA5}">
                      <a16:colId xmlns:a16="http://schemas.microsoft.com/office/drawing/2014/main" val="1785289172"/>
                    </a:ext>
                  </a:extLst>
                </a:gridCol>
                <a:gridCol w="752676">
                  <a:extLst>
                    <a:ext uri="{9D8B030D-6E8A-4147-A177-3AD203B41FA5}">
                      <a16:colId xmlns:a16="http://schemas.microsoft.com/office/drawing/2014/main" val="2811470272"/>
                    </a:ext>
                  </a:extLst>
                </a:gridCol>
                <a:gridCol w="658591">
                  <a:extLst>
                    <a:ext uri="{9D8B030D-6E8A-4147-A177-3AD203B41FA5}">
                      <a16:colId xmlns:a16="http://schemas.microsoft.com/office/drawing/2014/main" val="1649309497"/>
                    </a:ext>
                  </a:extLst>
                </a:gridCol>
              </a:tblGrid>
              <a:tr h="483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задание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задание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задание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задание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684331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Морфология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260799"/>
                  </a:ext>
                </a:extLst>
              </a:tr>
              <a:tr h="261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Лексика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898408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Словообразо-вание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547271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Грамматика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303780"/>
                  </a:ext>
                </a:extLst>
              </a:tr>
              <a:tr h="197048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221049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58950" y="1682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http://qrcoder.ru/code/?https%3A%2F%2Fdocs.google.com%2Fdocument%2Fd%2F1eVOaEDYBX79O6n6yWX6x_iRlhr7kwHgYTqIiME6Ex_k%2Fedit%3Fusp%3Dsharing&amp;4&amp;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5041"/>
            <a:ext cx="1240220" cy="124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40221" y="3333369"/>
            <a:ext cx="276049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Оценки по русскому языку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72-70 баллов – «5»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69-60 баллов – «4»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59-45 баллов – «3»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83478" y="55269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ea typeface="Times New Roman" panose="02020603050405020304" pitchFamily="18" charset="0"/>
              </a:rPr>
              <a:t>Карта - путеводитель</a:t>
            </a:r>
            <a:endParaRPr lang="ru-RU" altLang="ru-RU" sz="1400" dirty="0"/>
          </a:p>
          <a:p>
            <a:pPr lvl="0" indent="4492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ea typeface="Times New Roman" panose="02020603050405020304" pitchFamily="18" charset="0"/>
              </a:rPr>
              <a:t>Таблица – путеводитель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290700" y="59325"/>
            <a:ext cx="75417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Критерии оценивания QR квеста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800" y="1318767"/>
            <a:ext cx="8520600" cy="158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 dirty="0">
                <a:solidFill>
                  <a:schemeClr val="accent4"/>
                </a:solidFill>
              </a:rPr>
              <a:t>Оценивание квеста основывается на нескольких критериях: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dirty="0"/>
              <a:t>критерии оценивания для учителя (предметные результаты)</a:t>
            </a:r>
          </a:p>
          <a:p>
            <a:pPr marL="457200" lvl="0" indent="-228600">
              <a:spcBef>
                <a:spcPts val="0"/>
              </a:spcBef>
            </a:pPr>
            <a:r>
              <a:rPr lang="ru" dirty="0"/>
              <a:t>критерии оценивания для учащихся (самооценка личностных и метапредметных результатов)</a:t>
            </a:r>
          </a:p>
        </p:txBody>
      </p:sp>
      <p:sp>
        <p:nvSpPr>
          <p:cNvPr id="176" name="Shape 176"/>
          <p:cNvSpPr/>
          <p:nvPr/>
        </p:nvSpPr>
        <p:spPr>
          <a:xfrm>
            <a:off x="607924" y="2697550"/>
            <a:ext cx="7148709" cy="1742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dirty="0">
                <a:solidFill>
                  <a:schemeClr val="accent4"/>
                </a:solidFill>
              </a:rPr>
              <a:t>Организатор игры заполняет таблицу-шаблон, где прописывает: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ru" dirty="0"/>
              <a:t>планируемые результаты, формируемые в данном QR квесте;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ru" dirty="0"/>
              <a:t>что делают учащиеся во время игры, чтобы достигнуть результатов;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ru" dirty="0"/>
              <a:t>как делают - критерии, баллы</a:t>
            </a:r>
          </a:p>
          <a:p>
            <a:pPr marL="457200" lvl="0" indent="-228600" algn="just">
              <a:spcBef>
                <a:spcPts val="0"/>
              </a:spcBef>
              <a:buChar char="●"/>
            </a:pPr>
            <a:r>
              <a:rPr lang="ru" dirty="0"/>
              <a:t>кто заполняет (учитель/ученик)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831350" y="95850"/>
            <a:ext cx="6693300" cy="50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Лист самооценки учащихся</a:t>
            </a:r>
          </a:p>
        </p:txBody>
      </p:sp>
      <p:sp>
        <p:nvSpPr>
          <p:cNvPr id="182" name="Shape 182"/>
          <p:cNvSpPr/>
          <p:nvPr/>
        </p:nvSpPr>
        <p:spPr>
          <a:xfrm>
            <a:off x="5720675" y="949800"/>
            <a:ext cx="3273300" cy="2035138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dirty="0"/>
              <a:t>Лист самооценки учащихся заполняется каждым участником команды  после игры.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dirty="0"/>
              <a:t>Учащиеся анализируют и оценивают свою работу в команде.</a:t>
            </a:r>
          </a:p>
        </p:txBody>
      </p:sp>
      <p:pic>
        <p:nvPicPr>
          <p:cNvPr id="183" name="Shape 183" descr="Безымян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00" y="979024"/>
            <a:ext cx="4723225" cy="355017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8000" y="3335488"/>
            <a:ext cx="30384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260975" y="137775"/>
            <a:ext cx="52869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 u="sng">
                <a:solidFill>
                  <a:schemeClr val="hlink"/>
                </a:solidFill>
                <a:hlinkClick r:id="rId3"/>
              </a:rPr>
              <a:t>Таблица </a:t>
            </a:r>
            <a:r>
              <a:rPr lang="ru" b="1"/>
              <a:t>оценивания </a:t>
            </a:r>
          </a:p>
        </p:txBody>
      </p:sp>
      <p:pic>
        <p:nvPicPr>
          <p:cNvPr id="189" name="Shape 189" descr="Безымянный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500" y="988999"/>
            <a:ext cx="8728609" cy="113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037" y="3639625"/>
            <a:ext cx="30384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429200" y="102625"/>
            <a:ext cx="31650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Преимущества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229800" y="1336083"/>
            <a:ext cx="89142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dirty="0">
                <a:solidFill>
                  <a:schemeClr val="tx1"/>
                </a:solidFill>
              </a:rPr>
              <a:t>- </a:t>
            </a:r>
            <a:r>
              <a:rPr lang="ru" sz="1400" dirty="0">
                <a:solidFill>
                  <a:schemeClr val="tx1"/>
                </a:solidFill>
              </a:rPr>
              <a:t>усиление мотивации обучаемых к самостоятельной учебно-познавательной деятельности при обучении за счёт дополнительных мотивов игрового, соревновательного, познавательного плана;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sz="1400" dirty="0">
                <a:solidFill>
                  <a:schemeClr val="tx1"/>
                </a:solidFill>
              </a:rPr>
              <a:t>- внедрение в учебный процесс дополнительных (электронных) методических образовательных ресурсов;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sz="1400" dirty="0">
                <a:solidFill>
                  <a:schemeClr val="tx1"/>
                </a:solidFill>
              </a:rPr>
              <a:t>- использование при обучении новых видов учебных поисково-познавательных заданий обобщающей и систематизирующей направленности, активизирующих учебную деятельность учащихся;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sz="1400" dirty="0">
                <a:solidFill>
                  <a:schemeClr val="tx1"/>
                </a:solidFill>
              </a:rPr>
              <a:t>- возможность придать работе над учебным материалом новую организационную форму, привлекательную для школьников;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sz="1400" dirty="0">
                <a:solidFill>
                  <a:schemeClr val="tx1"/>
                </a:solidFill>
              </a:rPr>
              <a:t>- развитие личностных качеств, которые не имеют спроса в учебном процессе, а также самооценки обучаемых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9" y="4098250"/>
            <a:ext cx="1925149" cy="7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 rot="20613115">
            <a:off x="1438185" y="3274201"/>
            <a:ext cx="6002000" cy="6078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50" y="235775"/>
            <a:ext cx="3344736" cy="323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266550"/>
            <a:ext cx="8520600" cy="77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возможности организации учебной и внеурочной деятельности на основе технологии QR кодирования, связанной с мобильным обучением.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86050"/>
            <a:ext cx="8520600" cy="93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</a:rPr>
              <a:t>Задачи: </a:t>
            </a:r>
            <a:r>
              <a:rPr lang="ru"/>
              <a:t> </a:t>
            </a:r>
            <a:r>
              <a:rPr lang="ru">
                <a:solidFill>
                  <a:schemeClr val="accent2"/>
                </a:solidFill>
              </a:rPr>
              <a:t>познакомить с методическими приёмами создания уроков и квеста с использованием QR кодов.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 sz="9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379925" y="1898925"/>
            <a:ext cx="7422900" cy="23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b="1">
                <a:solidFill>
                  <a:schemeClr val="accent5"/>
                </a:solidFill>
              </a:rPr>
              <a:t>Интернет-ресурсы: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accent5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A64D79"/>
                </a:solidFill>
              </a:rPr>
              <a:t>Google сайт</a:t>
            </a:r>
            <a:r>
              <a:rPr lang="ru" sz="1800"/>
              <a:t> - методические материалы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A64D79"/>
                </a:solidFill>
              </a:rPr>
              <a:t>Google документы</a:t>
            </a:r>
            <a:r>
              <a:rPr lang="ru" sz="1800"/>
              <a:t> - задания к игре, маршрутный лист команды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A64D79"/>
                </a:solidFill>
              </a:rPr>
              <a:t>Google рисунки</a:t>
            </a:r>
            <a:r>
              <a:rPr lang="ru" sz="1800"/>
              <a:t> - карта игры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A64D79"/>
                </a:solidFill>
              </a:rPr>
              <a:t>Google таблица</a:t>
            </a:r>
            <a:r>
              <a:rPr lang="ru" sz="1800"/>
              <a:t> - итоговая таблица оценивания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 u="sng">
                <a:solidFill>
                  <a:schemeClr val="hlink"/>
                </a:solidFill>
                <a:hlinkClick r:id="rId3"/>
              </a:rPr>
              <a:t>LearningApps</a:t>
            </a:r>
            <a:r>
              <a:rPr lang="ru" sz="1800"/>
              <a:t> - задания к игре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 u="sng">
                <a:solidFill>
                  <a:schemeClr val="accent4"/>
                </a:solidFill>
                <a:highlight>
                  <a:srgbClr val="F7F6FF"/>
                </a:highlight>
                <a:hlinkClick r:id="rId4"/>
              </a:rPr>
              <a:t>QR Code Reader</a:t>
            </a:r>
            <a:r>
              <a:rPr lang="ru" sz="1800" b="1">
                <a:solidFill>
                  <a:schemeClr val="accent4"/>
                </a:solidFill>
                <a:highlight>
                  <a:srgbClr val="F7F6FF"/>
                </a:highlight>
              </a:rPr>
              <a:t> - генератор</a:t>
            </a:r>
            <a:r>
              <a:rPr lang="ru" sz="1800" b="1">
                <a:highlight>
                  <a:srgbClr val="F7F6FF"/>
                </a:highlight>
              </a:rPr>
              <a:t> </a:t>
            </a:r>
            <a:r>
              <a:rPr lang="ru" sz="1800"/>
              <a:t>QR кодов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40925" y="1323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/>
              <a:t>Возможности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42925" y="740150"/>
            <a:ext cx="8307000" cy="22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accent4"/>
                </a:solidFill>
              </a:rPr>
              <a:t>Для учителя: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ru"/>
              <a:t>внедрение новых средств обучения для создания условий, инициирующих действия учащихся;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ru"/>
              <a:t>организация образовательного процесса с ориентацией на планируемые образовательные результаты учащихся;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ru"/>
              <a:t>организация познавательной, проектной и творческой деятельности учащихся.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884050" y="2944350"/>
            <a:ext cx="67143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accent4"/>
                </a:solidFill>
              </a:rPr>
              <a:t>Для учащихся: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ru"/>
              <a:t>применение знаний для получения личностно значимого результата;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ru"/>
              <a:t>удовлетворённость полученным результатом.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68050" y="321225"/>
            <a:ext cx="73773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Сфера использования QR технологии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94161" y="138100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ru" dirty="0"/>
              <a:t>урочная деятельность: индивидуальная, групповая работа, применение на разных этапах урока;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 dirty="0"/>
              <a:t>внеурочная деятельность, где учащиеся могут развивать свои способности и углублять знания по предмету.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76" y="3265075"/>
            <a:ext cx="1750599" cy="14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665025" y="53925"/>
            <a:ext cx="4165500" cy="55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Рабочие листы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87400" y="530675"/>
            <a:ext cx="2873700" cy="55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chemeClr val="accent4"/>
                </a:solidFill>
              </a:rPr>
              <a:t>Рабочий лист с QR кодом</a:t>
            </a:r>
          </a:p>
        </p:txBody>
      </p:sp>
      <p:sp>
        <p:nvSpPr>
          <p:cNvPr id="115" name="Shape 115"/>
          <p:cNvSpPr/>
          <p:nvPr/>
        </p:nvSpPr>
        <p:spPr>
          <a:xfrm>
            <a:off x="6108925" y="395925"/>
            <a:ext cx="2440500" cy="280973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dirty="0"/>
              <a:t>Учащиеся выполняют задание Рабочего листа и самостоятельно проверяют результат, используя QR код.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dirty="0"/>
              <a:t>Данный вид задания не требует наличия Интернета</a:t>
            </a:r>
          </a:p>
        </p:txBody>
      </p:sp>
      <p:pic>
        <p:nvPicPr>
          <p:cNvPr id="116" name="Shape 116" descr="Безымян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25" y="1035825"/>
            <a:ext cx="3407099" cy="375772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/>
              <a:t>Что такое QR квест?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43400" y="1813700"/>
            <a:ext cx="8520600" cy="212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Слово квест является транслитерацией английского слова </a:t>
            </a:r>
            <a:r>
              <a:rPr lang="ru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quest</a:t>
            </a:r>
            <a:r>
              <a:rPr lang="ru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что в переводе означает поиски. Термин </a:t>
            </a:r>
            <a:r>
              <a:rPr lang="ru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«квест»</a:t>
            </a:r>
            <a:r>
              <a:rPr lang="ru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изначально применялся для обозначения жанра компьютерных игр, в которых герою нужно было дойти до определенного места, разгадывая различные загадки и ребусы, то есть это своеобразные интеллектуально-приключенческие игры.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23" y="97723"/>
            <a:ext cx="1746724" cy="1552199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372500" y="29900"/>
            <a:ext cx="42738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Виды QR квестов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1650" y="611250"/>
            <a:ext cx="8520600" cy="4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4"/>
                </a:solidFill>
              </a:rPr>
              <a:t>Линейный.</a:t>
            </a:r>
            <a:r>
              <a:rPr lang="ru" dirty="0"/>
              <a:t> </a:t>
            </a:r>
            <a:r>
              <a:rPr lang="ru" dirty="0">
                <a:solidFill>
                  <a:schemeClr val="accent1"/>
                </a:solidFill>
              </a:rPr>
              <a:t>В маршрутном листе даётся начальный QR код. Выполняя задания, учащиеся получают QR коды на следующие уровни последовательно друг за другом.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4"/>
                </a:solidFill>
              </a:rPr>
              <a:t>С выбором маршрута.</a:t>
            </a:r>
            <a:r>
              <a:rPr lang="ru" dirty="0"/>
              <a:t> </a:t>
            </a:r>
            <a:r>
              <a:rPr lang="ru" dirty="0">
                <a:solidFill>
                  <a:schemeClr val="accent1"/>
                </a:solidFill>
              </a:rPr>
              <a:t>Учащиеся самостоятельно выбирают последовательность выполнения заданий, представленных в виде QR кодов. Важен конечный результат, заданный разработчиком игры.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4"/>
                </a:solidFill>
              </a:rPr>
              <a:t>Межпредметный.</a:t>
            </a:r>
            <a:r>
              <a:rPr lang="ru" dirty="0">
                <a:solidFill>
                  <a:schemeClr val="accent4"/>
                </a:solidFill>
              </a:rPr>
              <a:t> </a:t>
            </a:r>
            <a:r>
              <a:rPr lang="ru" dirty="0">
                <a:solidFill>
                  <a:schemeClr val="accent1"/>
                </a:solidFill>
              </a:rPr>
              <a:t>QR код на уровень игры можно получить, выполняя задания из других предметных областей. Чтобы получить доступ к уровням основного предмета, необходимо пройти и выполнить задания других предметных областей. Во время игры учащиеся собирают части финального QR кода.</a:t>
            </a:r>
          </a:p>
          <a:p>
            <a:pPr lvl="0">
              <a:buNone/>
            </a:pPr>
            <a:endParaRPr lang="ru-RU" b="1" i="1" dirty="0" smtClean="0">
              <a:hlinkClick r:id="rId3"/>
            </a:endParaRPr>
          </a:p>
          <a:p>
            <a:pPr lvl="0">
              <a:buNone/>
            </a:pPr>
            <a:endParaRPr lang="ru-RU" b="1" i="1" dirty="0">
              <a:hlinkClick r:id="rId3"/>
            </a:endParaRPr>
          </a:p>
          <a:p>
            <a:pPr lvl="0">
              <a:buNone/>
            </a:pPr>
            <a:r>
              <a:rPr lang="en-US" b="1" i="1" dirty="0" smtClean="0">
                <a:hlinkClick r:id="rId3"/>
              </a:rPr>
              <a:t>QR </a:t>
            </a:r>
            <a:r>
              <a:rPr lang="en-US" b="1" i="1" dirty="0">
                <a:hlinkClick r:id="rId3"/>
              </a:rPr>
              <a:t>– </a:t>
            </a:r>
            <a:r>
              <a:rPr lang="ru-RU" b="1" i="1" dirty="0" err="1" smtClean="0">
                <a:hlinkClick r:id="rId3"/>
              </a:rPr>
              <a:t>квест</a:t>
            </a:r>
            <a:r>
              <a:rPr lang="ru-RU" b="1" i="1" dirty="0" smtClean="0">
                <a:hlinkClick r:id="rId3"/>
              </a:rPr>
              <a:t>: </a:t>
            </a:r>
            <a:r>
              <a:rPr lang="ru-RU" b="1" dirty="0">
                <a:hlinkClick r:id="rId3"/>
              </a:rPr>
              <a:t>“Интеллектуальный ринг</a:t>
            </a:r>
            <a:r>
              <a:rPr lang="ru-RU" b="1" dirty="0" smtClean="0">
                <a:hlinkClick r:id="rId3"/>
              </a:rPr>
              <a:t>”</a:t>
            </a:r>
            <a:endParaRPr lang="ru-RU" b="1" dirty="0" smtClean="0"/>
          </a:p>
          <a:p>
            <a:pPr>
              <a:buNone/>
            </a:pPr>
            <a:r>
              <a:rPr lang="ru-RU" b="1" i="1" u="sng" dirty="0">
                <a:hlinkClick r:id="rId4"/>
              </a:rPr>
              <a:t>QR - КВЕСТ «ПУТЕШЕСТВИЕ ПО АРХИПЕЛАГУ РУССКОГО ЯЗЫКА»</a:t>
            </a:r>
            <a:endParaRPr lang="ru-RU" dirty="0"/>
          </a:p>
          <a:p>
            <a:pPr lvl="0">
              <a:buNone/>
            </a:pPr>
            <a:endParaRPr lang="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22900" y="3893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/>
              <a:t>Что необходимо для QR квеста?</a:t>
            </a:r>
          </a:p>
        </p:txBody>
      </p:sp>
      <p:sp>
        <p:nvSpPr>
          <p:cNvPr id="135" name="Shape 135"/>
          <p:cNvSpPr/>
          <p:nvPr/>
        </p:nvSpPr>
        <p:spPr>
          <a:xfrm>
            <a:off x="5063124" y="3974525"/>
            <a:ext cx="2430751" cy="525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 dirty="0"/>
              <a:t>Таблица самооценки</a:t>
            </a:r>
          </a:p>
        </p:txBody>
      </p:sp>
      <p:sp>
        <p:nvSpPr>
          <p:cNvPr id="136" name="Shape 136"/>
          <p:cNvSpPr/>
          <p:nvPr/>
        </p:nvSpPr>
        <p:spPr>
          <a:xfrm>
            <a:off x="4892724" y="3191725"/>
            <a:ext cx="3168709" cy="578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 dirty="0"/>
              <a:t>Маршрутный лист команды</a:t>
            </a:r>
          </a:p>
        </p:txBody>
      </p:sp>
      <p:sp>
        <p:nvSpPr>
          <p:cNvPr id="137" name="Shape 137"/>
          <p:cNvSpPr/>
          <p:nvPr/>
        </p:nvSpPr>
        <p:spPr>
          <a:xfrm>
            <a:off x="5063125" y="2651587"/>
            <a:ext cx="1359000" cy="387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QR коды</a:t>
            </a:r>
          </a:p>
        </p:txBody>
      </p:sp>
      <p:sp>
        <p:nvSpPr>
          <p:cNvPr id="138" name="Shape 138"/>
          <p:cNvSpPr/>
          <p:nvPr/>
        </p:nvSpPr>
        <p:spPr>
          <a:xfrm>
            <a:off x="4968624" y="2031050"/>
            <a:ext cx="1453501" cy="3873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 dirty="0"/>
              <a:t>Карта игры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49" y="2631525"/>
            <a:ext cx="2046450" cy="13429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0" name="Shape 140"/>
          <p:cNvSpPr/>
          <p:nvPr/>
        </p:nvSpPr>
        <p:spPr>
          <a:xfrm rot="-832382">
            <a:off x="2380543" y="2579312"/>
            <a:ext cx="2528662" cy="2045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-452751">
            <a:off x="2381012" y="2990697"/>
            <a:ext cx="2583775" cy="2045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2381425" y="3336750"/>
            <a:ext cx="24714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717240">
            <a:off x="2380069" y="3861713"/>
            <a:ext cx="2601311" cy="2045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7900" y="0"/>
            <a:ext cx="55644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00"/>
                </a:solidFill>
              </a:rPr>
              <a:t>Карта</a:t>
            </a:r>
            <a:r>
              <a:rPr lang="ru" sz="2400" b="1"/>
              <a:t> QR квеста для учителя</a:t>
            </a:r>
          </a:p>
        </p:txBody>
      </p:sp>
      <p:pic>
        <p:nvPicPr>
          <p:cNvPr id="161" name="Shape 161" descr="Безымян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775" y="495200"/>
            <a:ext cx="6667225" cy="4383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2" name="Shape 162"/>
          <p:cNvSpPr/>
          <p:nvPr/>
        </p:nvSpPr>
        <p:spPr>
          <a:xfrm>
            <a:off x="77900" y="1000925"/>
            <a:ext cx="2311200" cy="3182192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>
                <a:solidFill>
                  <a:srgbClr val="20124D"/>
                </a:solidFill>
              </a:rPr>
              <a:t>Карта включает в себя этапы, уровни игры с ссылками на задания, кодами, ключи.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dirty="0">
                <a:solidFill>
                  <a:srgbClr val="20124D"/>
                </a:solidFill>
              </a:rPr>
              <a:t>Карта определяет последовательность игры, помогает учителю контролировать процесс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704</Words>
  <Application>Microsoft Office PowerPoint</Application>
  <PresentationFormat>Экран (16:9)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Arial</vt:lpstr>
      <vt:lpstr>Calibri Light</vt:lpstr>
      <vt:lpstr>Times New Roman</vt:lpstr>
      <vt:lpstr>Roboto</vt:lpstr>
      <vt:lpstr>Ретро</vt:lpstr>
      <vt:lpstr>Использование мобильных и QR-технологий в образовательном процессе</vt:lpstr>
      <vt:lpstr>Цель: показать возможности организации учебной и внеурочной деятельности на основе технологии QR кодирования, связанной с мобильным обучением.</vt:lpstr>
      <vt:lpstr>Возможности</vt:lpstr>
      <vt:lpstr>Сфера использования QR технологии</vt:lpstr>
      <vt:lpstr>Рабочие листы</vt:lpstr>
      <vt:lpstr>Что такое QR квест? </vt:lpstr>
      <vt:lpstr>Виды QR квестов</vt:lpstr>
      <vt:lpstr>Что необходимо для QR квеста?</vt:lpstr>
      <vt:lpstr>Карта QR квеста для учителя</vt:lpstr>
      <vt:lpstr>Маршрутный лист команды</vt:lpstr>
      <vt:lpstr>Критерии оценивания QR квеста</vt:lpstr>
      <vt:lpstr>Лист самооценки учащихся</vt:lpstr>
      <vt:lpstr>Таблица оценивания </vt:lpstr>
      <vt:lpstr>Преимущества</vt:lpstr>
      <vt:lpstr>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мобильных и QR-технологий в образовательном процессе</dc:title>
  <dc:creator>Артем Суханов</dc:creator>
  <cp:lastModifiedBy>Артем Суханов</cp:lastModifiedBy>
  <cp:revision>3</cp:revision>
  <dcterms:modified xsi:type="dcterms:W3CDTF">2017-10-19T13:49:52Z</dcterms:modified>
</cp:coreProperties>
</file>